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Amatic SC"/>
      <p:regular r:id="rId26"/>
      <p:bold r:id="rId27"/>
    </p:embeddedFont>
    <p:embeddedFont>
      <p:font typeface="Source Code Pr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maticSC-regular.fntdata"/><Relationship Id="rId25" Type="http://schemas.openxmlformats.org/officeDocument/2006/relationships/slide" Target="slides/slide20.xml"/><Relationship Id="rId28" Type="http://schemas.openxmlformats.org/officeDocument/2006/relationships/font" Target="fonts/SourceCodePro-regular.fntdata"/><Relationship Id="rId27" Type="http://schemas.openxmlformats.org/officeDocument/2006/relationships/font" Target="fonts/AmaticS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boldItalic.fntdata"/><Relationship Id="rId30" Type="http://schemas.openxmlformats.org/officeDocument/2006/relationships/font" Target="fonts/SourceCodePr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d7f33c83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dd7f33c83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dae2a8747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dae2a8747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8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Encontrar camino mediante algoritmo A*</a:t>
            </a:r>
            <a:endParaRPr sz="1358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8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Detección de obstáculos y re-planificación de camino</a:t>
            </a:r>
            <a:endParaRPr sz="1358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8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“Backtracking”: Si me habían cortado un camino lo abro y vuelvo a comprobar</a:t>
            </a:r>
            <a:endParaRPr sz="1358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8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Backtracking “inteligente”. Si el mapa solo tiene un camino y se lo tapan se queda quieto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d7f33c83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dd7f33c83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ddae2a8747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ddae2a8747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dd7f33c83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dd7f33c83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dae2a8747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ddae2a8747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d7f33c83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dd7f33c83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d7f33c83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dd7f33c83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d7f33c83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dd7f33c83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d7f33c83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dd7f33c83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dae2a874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dae2a874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d7f33c83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dd7f33c83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ddae2a874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ddae2a874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d744fa4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d744fa4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d744fa41a_0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d744fa41a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dba7d968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dba7d968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d744fa41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dd744fa41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d7f33c83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dd7f33c83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db90e3e42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ddb90e3e42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ihnJnL7etTtkOtbYmLO3gU7u0uBUQM7P/view" TargetMode="External"/><Relationship Id="rId4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9L2xzvGc8likToBz_oHsiYjhYqkhAU9t/view" TargetMode="External"/><Relationship Id="rId4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-FiocGnfJ2WNEplCO3okFZpQMhT50B3z/view" TargetMode="External"/><Relationship Id="rId4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WT2RZwL-YZVc9tjQ5uHay7yIjTatGQMu/view" TargetMode="External"/><Relationship Id="rId4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POM4K7MrpB_kiGdI8bKCeetqw0yUcNNg/view" TargetMode="External"/><Relationship Id="rId4" Type="http://schemas.openxmlformats.org/officeDocument/2006/relationships/image" Target="../media/image24.jpg"/><Relationship Id="rId5" Type="http://schemas.openxmlformats.org/officeDocument/2006/relationships/hyperlink" Target="http://drive.google.com/file/d/1872voyKK1iXd-OodvL_m-Nb88QIA5a2o/view" TargetMode="External"/><Relationship Id="rId6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65UvQx_oy349x7bYfy46AD1JoicfuXhz/view" TargetMode="External"/><Relationship Id="rId4" Type="http://schemas.openxmlformats.org/officeDocument/2006/relationships/image" Target="../media/image13.jpg"/><Relationship Id="rId5" Type="http://schemas.openxmlformats.org/officeDocument/2006/relationships/hyperlink" Target="http://drive.google.com/file/d/168qTZnY7z-1VagJKCniicWPUQJ9qxftR/view" TargetMode="External"/><Relationship Id="rId6" Type="http://schemas.openxmlformats.org/officeDocument/2006/relationships/image" Target="../media/image15.jpg"/><Relationship Id="rId7" Type="http://schemas.openxmlformats.org/officeDocument/2006/relationships/hyperlink" Target="http://drive.google.com/file/d/16BqWR3MkPveMIFUrvqHaIW3enteWM_Tl/view" TargetMode="External"/><Relationship Id="rId8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6-Z4N7MhCd9-sYRRtCTTRitAwMyT882E/view" TargetMode="External"/><Relationship Id="rId4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60gWJ4Dh8AmNA8_WOjPweRcNkI4GCLKe/view" TargetMode="External"/><Relationship Id="rId4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ajmtFFLE2iyMUAIp8K_XdPO8ZtknWpfX/view" TargetMode="External"/><Relationship Id="rId4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bCppv2oIEkjOzb0475Nib8LaUTdcJlYZ/view" TargetMode="External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VgcjxEOAr9_548bQUG2xczKbfTI50dZV/view" TargetMode="External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27.jpg"/><Relationship Id="rId6" Type="http://schemas.openxmlformats.org/officeDocument/2006/relationships/image" Target="../media/image23.png"/><Relationship Id="rId7" Type="http://schemas.openxmlformats.org/officeDocument/2006/relationships/image" Target="../media/image26.png"/><Relationship Id="rId8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u_8Y7_UjltQfrYfynKZ8g4xfUS6MrcpS/view" TargetMode="External"/><Relationship Id="rId4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LY9YWl0hQZWDdZrE3OiSk1VkAlrgR_yX/view" TargetMode="External"/><Relationship Id="rId4" Type="http://schemas.openxmlformats.org/officeDocument/2006/relationships/image" Target="../media/image2.jpg"/><Relationship Id="rId5" Type="http://schemas.openxmlformats.org/officeDocument/2006/relationships/hyperlink" Target="http://drive.google.com/file/d/1-_pmXNq4dC0mJpArq_QHflhg0Pi2PRN9/view" TargetMode="External"/><Relationship Id="rId6" Type="http://schemas.openxmlformats.org/officeDocument/2006/relationships/image" Target="../media/image22.jpg"/><Relationship Id="rId7" Type="http://schemas.openxmlformats.org/officeDocument/2006/relationships/hyperlink" Target="http://drive.google.com/file/d/1N8ig4CtNizMxxBju8pPiNBeHThYEIs2Q/view" TargetMode="External"/><Relationship Id="rId8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Robótica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53425" y="3759275"/>
            <a:ext cx="85206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/>
              <a:t>GRUPO 2: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/>
              <a:t>735976 - Alberto </a:t>
            </a:r>
            <a:r>
              <a:rPr lang="es"/>
              <a:t>Lardiés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/>
              <a:t>780131 - Devid Dokash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/>
              <a:t>801108 - </a:t>
            </a:r>
            <a:r>
              <a:rPr lang="es"/>
              <a:t>Félix Ozcoz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 title="01-cesta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45675"/>
            <a:ext cx="8077200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2520300" y="4698625"/>
            <a:ext cx="41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Bajada y subida de cesta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Planificación</a:t>
            </a:r>
            <a:r>
              <a:rPr lang="es"/>
              <a:t> y </a:t>
            </a:r>
            <a:r>
              <a:rPr lang="es"/>
              <a:t>navegación</a:t>
            </a:r>
            <a:r>
              <a:rPr lang="es"/>
              <a:t> de mapas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5124713" y="1234638"/>
            <a:ext cx="3276900" cy="3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0734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600"/>
              <a:t>Búsqueda de path con </a:t>
            </a:r>
            <a:r>
              <a:rPr b="1" lang="es" sz="1600"/>
              <a:t>A*</a:t>
            </a:r>
            <a:r>
              <a:rPr lang="es" sz="1600"/>
              <a:t>.</a:t>
            </a:r>
            <a:endParaRPr sz="1600"/>
          </a:p>
          <a:p>
            <a:pPr indent="-30734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1600"/>
              <a:t>“</a:t>
            </a:r>
            <a:r>
              <a:rPr b="1" lang="es" sz="1600"/>
              <a:t>Backtracking</a:t>
            </a:r>
            <a:r>
              <a:rPr lang="es" sz="1600"/>
              <a:t>” para búsqueda continua de paths.</a:t>
            </a:r>
            <a:endParaRPr sz="1600"/>
          </a:p>
          <a:p>
            <a:pPr indent="-317182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12500"/>
              <a:buAutoNum type="arabicPeriod"/>
            </a:pPr>
            <a:r>
              <a:rPr lang="es"/>
              <a:t>Corrección</a:t>
            </a:r>
            <a:r>
              <a:rPr lang="es" sz="1600"/>
              <a:t> de trayectoria de una celda a otra mediante geometría y ultrasonido:</a:t>
            </a:r>
            <a:endParaRPr sz="1600"/>
          </a:p>
          <a:p>
            <a:pPr indent="-297497" lvl="1" marL="914400" rtl="0" algn="l">
              <a:spcBef>
                <a:spcPts val="120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Si el ultrasonido detecta distancias menores a 3 baldosas, se usa.</a:t>
            </a:r>
            <a:endParaRPr/>
          </a:p>
          <a:p>
            <a:pPr indent="-297497" lvl="1" marL="914400" rtl="0" algn="l">
              <a:spcBef>
                <a:spcPts val="100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Si es mayor, solo va por odometría y geometría.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50" y="1030825"/>
            <a:ext cx="4056256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4" title="01-Backtracki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25" y="289700"/>
            <a:ext cx="5957875" cy="456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6" name="Google Shape;136;p24"/>
          <p:cNvSpPr txBox="1"/>
          <p:nvPr/>
        </p:nvSpPr>
        <p:spPr>
          <a:xfrm>
            <a:off x="6808450" y="1524600"/>
            <a:ext cx="1873500" cy="20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Backtracking en vivo: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AutoNum type="arabicParenR"/>
            </a:pPr>
            <a:r>
              <a:rPr lang="es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Cuando solo hay un camino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AutoNum type="arabicParenR"/>
            </a:pPr>
            <a:r>
              <a:rPr lang="es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Cuando hay varios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 title="01-Ultrasoun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236" y="87950"/>
            <a:ext cx="7465277" cy="44568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2" name="Google Shape;142;p25"/>
          <p:cNvSpPr txBox="1"/>
          <p:nvPr/>
        </p:nvSpPr>
        <p:spPr>
          <a:xfrm>
            <a:off x="501575" y="4652525"/>
            <a:ext cx="25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Sin corrección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2999875" y="4652525"/>
            <a:ext cx="25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Corrección geométrica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5498175" y="4544825"/>
            <a:ext cx="255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Corrección geométrica y ultrasonido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 title="02-Ultrasoun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500" y="112825"/>
            <a:ext cx="8357000" cy="47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/>
        </p:nvSpPr>
        <p:spPr>
          <a:xfrm>
            <a:off x="2834400" y="4746750"/>
            <a:ext cx="34752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Navegación con corrección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Interpolación de trayectoria a partir de un path en 8 vecindad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734375"/>
            <a:ext cx="2501700" cy="31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Se calcula la trayectoria más corta en 8-vecindad desde la posición del robot a la casilla que debe salir</a:t>
            </a:r>
            <a:endParaRPr/>
          </a:p>
        </p:txBody>
      </p:sp>
      <p:pic>
        <p:nvPicPr>
          <p:cNvPr id="157" name="Google Shape;157;p27" title="01-PlayTrayectory+8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5800" y="1246250"/>
            <a:ext cx="2106478" cy="3744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7" title="02-PlayTrayectory+8N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4678" y="2861450"/>
            <a:ext cx="3766922" cy="21233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9" name="Google Shape;159;p27"/>
          <p:cNvSpPr txBox="1"/>
          <p:nvPr/>
        </p:nvSpPr>
        <p:spPr>
          <a:xfrm>
            <a:off x="5432488" y="1354700"/>
            <a:ext cx="3351300" cy="12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2. Y se calcula la trayectoria en base al camino encontrado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MEJORES EJECUCIONES</a:t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422" y="2703100"/>
            <a:ext cx="2145875" cy="220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 title="VID_20240515_19243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150" y="152400"/>
            <a:ext cx="2721770" cy="48387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1" name="Google Shape;171;p29" title="VID_20240515_191128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6570" y="152400"/>
            <a:ext cx="2721770" cy="48387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2" name="Google Shape;172;p29" title="VID-20240515-WA0018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0490" y="152400"/>
            <a:ext cx="2698288" cy="48387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 title="VID-20240515-WA0038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13" y="288575"/>
            <a:ext cx="8100976" cy="4566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 title="VID-20240515-WA003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00" y="280500"/>
            <a:ext cx="8092025" cy="4561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Listado de opcionales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P2. Generación de trayectorias: </a:t>
            </a:r>
            <a:endParaRPr sz="10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s" sz="800"/>
              <a:t>Centrar </a:t>
            </a:r>
            <a:r>
              <a:rPr lang="es" sz="800"/>
              <a:t>robot mediante ultrasonido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s" sz="800"/>
              <a:t>Actualización de odometría en todo momento 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s" sz="800"/>
              <a:t>Generación de trayectorias mediante interpolación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s" sz="800"/>
              <a:t>Recorrido de trayectorias por muestreo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s" sz="800"/>
              <a:t>Rotación del robot hacia la trayectoria si está rotado inicialmente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s" sz="800"/>
              <a:t>Generación de trayectorias mediante un mapa</a:t>
            </a:r>
            <a:endParaRPr sz="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P3. Tracking de un objeto mediante visión:</a:t>
            </a:r>
            <a:endParaRPr sz="10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s" sz="800"/>
              <a:t>Corrección de trayectoria cuando el robot va a por la pelota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s" sz="800"/>
              <a:t>Seguimiento fluido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s" sz="800"/>
              <a:t>Marcha atrás si tenía la pelota visible en vez de girar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s" sz="800"/>
              <a:t>Rotar hacia el último lado donde estaba la pelota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s" sz="800"/>
              <a:t>Bajar/subir la cesta dependiendo de dónde esté la pelota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s" sz="800"/>
              <a:t>Elegir sentido de la rotación inicial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s" sz="800"/>
              <a:t>Añadir un filtro en Y para blobs que estén muy por encima en la imagen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s" sz="800"/>
              <a:t>Velocidades lineal y angular dependientes de la distancia al blob (distancia en píxeles en la imagen)</a:t>
            </a:r>
            <a:endParaRPr sz="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P4. Planificación y navegación de mapa:</a:t>
            </a:r>
            <a:endParaRPr sz="10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s" sz="800"/>
              <a:t>Corrección de trayectoria de una celda a otra mediante odometría</a:t>
            </a:r>
            <a:endParaRPr b="1"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s" sz="800"/>
              <a:t>Detección de obstáculos y re-planificación de camino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s" sz="800"/>
              <a:t>“Backtracking”: Si me habían cortado un camino lo abro y vuelvo a comprobar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s" sz="800"/>
              <a:t>Backtracking “inteligente”. Si el mapa solo tiene un camino y se lo tapan se queda quieto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s" sz="800"/>
              <a:t>Encontrar camino mediante A*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s" sz="800"/>
              <a:t>Posicionamiento y localización mediante ultrasonido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s" sz="800"/>
              <a:t>I</a:t>
            </a:r>
            <a:r>
              <a:rPr lang="es" sz="800"/>
              <a:t>nterpolación de trayectoria a partir de un path 8N</a:t>
            </a:r>
            <a:endParaRPr sz="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se determina la posición y orientación del robot?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228675"/>
            <a:ext cx="8520600" cy="13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Mediante odometría calculada con el giroscopio, activada constantemente.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200"/>
              </a:spcAft>
              <a:buSzPts val="1800"/>
              <a:buAutoNum type="arabicPeriod"/>
            </a:pPr>
            <a:r>
              <a:rPr lang="es"/>
              <a:t>Uso de geometría para los desvíos de </a:t>
            </a:r>
            <a:r>
              <a:rPr lang="es"/>
              <a:t>odometría</a:t>
            </a:r>
            <a:r>
              <a:rPr lang="es"/>
              <a:t>: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38" y="2706600"/>
            <a:ext cx="8570126" cy="198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</a:t>
            </a:r>
            <a:r>
              <a:rPr lang="es"/>
              <a:t>Cómo</a:t>
            </a:r>
            <a:r>
              <a:rPr lang="es"/>
              <a:t> “generaba” una trayectoria?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4803100" y="1228675"/>
            <a:ext cx="35121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/>
              <a:t>Realizada a mano:</a:t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AutoNum type="alphaLcPeriod"/>
            </a:pPr>
            <a:r>
              <a:rPr lang="es"/>
              <a:t>Se determina la posición y la rotación de cada punto de la trayectoria.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</a:pPr>
            <a:r>
              <a:rPr lang="es"/>
              <a:t>Se determina la velocidad lineal y angular en cada punto de la trayectoria.</a:t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1200"/>
              </a:spcAft>
              <a:buSzPts val="1400"/>
              <a:buAutoNum type="alphaLcPeriod"/>
            </a:pPr>
            <a:r>
              <a:rPr lang="es"/>
              <a:t>Sin el uso de la </a:t>
            </a:r>
            <a:r>
              <a:rPr lang="es"/>
              <a:t>geometría</a:t>
            </a:r>
            <a:r>
              <a:rPr lang="es"/>
              <a:t>. </a:t>
            </a:r>
            <a:endParaRPr/>
          </a:p>
        </p:txBody>
      </p:sp>
      <p:pic>
        <p:nvPicPr>
          <p:cNvPr id="77" name="Google Shape;77;p16" title="02-Trayectorias-Hardcor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281" y="1228675"/>
            <a:ext cx="3757720" cy="334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genera una trayectoria ahora?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242775"/>
            <a:ext cx="2903100" cy="33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-282892" lvl="0" marL="457200" rtl="0" algn="l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Se </a:t>
            </a:r>
            <a:r>
              <a:rPr b="1" lang="es"/>
              <a:t>interpola la trayectoria</a:t>
            </a:r>
            <a:r>
              <a:rPr lang="es"/>
              <a:t> en tiempo real mediante una </a:t>
            </a:r>
            <a:r>
              <a:rPr b="1" lang="es"/>
              <a:t>serie de puntos en el espacio</a:t>
            </a:r>
            <a:r>
              <a:rPr lang="es"/>
              <a:t>.</a:t>
            </a:r>
            <a:endParaRPr/>
          </a:p>
          <a:p>
            <a:pPr indent="-282892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Se recorre mediante </a:t>
            </a:r>
            <a:r>
              <a:rPr b="1" lang="es"/>
              <a:t>muestreo de segmentos</a:t>
            </a:r>
            <a:r>
              <a:rPr lang="es"/>
              <a:t>:</a:t>
            </a:r>
            <a:endParaRPr/>
          </a:p>
          <a:p>
            <a:pPr indent="-270827" lvl="1" marL="914400" rtl="0" algn="l">
              <a:spcBef>
                <a:spcPts val="100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La trayectoria se divide en n segmentos.</a:t>
            </a:r>
            <a:endParaRPr/>
          </a:p>
          <a:p>
            <a:pPr indent="-270827" lvl="1" marL="914400" rtl="0" algn="l">
              <a:spcBef>
                <a:spcPts val="100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Un segmento se determina por un punto en el espacio y una orientación.</a:t>
            </a:r>
            <a:endParaRPr/>
          </a:p>
          <a:p>
            <a:pPr indent="-282892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Respecto al </a:t>
            </a:r>
            <a:r>
              <a:rPr b="1" lang="es"/>
              <a:t>control de movimiento</a:t>
            </a:r>
            <a:r>
              <a:rPr lang="es"/>
              <a:t>:</a:t>
            </a:r>
            <a:endParaRPr/>
          </a:p>
          <a:p>
            <a:pPr indent="-270827" lvl="1" marL="914400" rtl="0" algn="l">
              <a:spcBef>
                <a:spcPts val="100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Se define una velocidad lineal constante.</a:t>
            </a:r>
            <a:endParaRPr/>
          </a:p>
          <a:p>
            <a:pPr indent="-270827" lvl="1" marL="914400" rtl="0" algn="l">
              <a:spcBef>
                <a:spcPts val="120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La velocidad angular se define mediante la variación de ángulo entre el segmento anterior y el siguiente por un escalar s.</a:t>
            </a:r>
            <a:endParaRPr/>
          </a:p>
          <a:p>
            <a:pPr indent="-270827" lvl="1" marL="914400" rtl="0" algn="l">
              <a:spcBef>
                <a:spcPts val="1200"/>
              </a:spcBef>
              <a:spcAft>
                <a:spcPts val="1200"/>
              </a:spcAft>
              <a:buSzPct val="100000"/>
              <a:buAutoNum type="alphaLcPeriod"/>
            </a:pPr>
            <a:r>
              <a:rPr lang="es"/>
              <a:t>Rotación inicial del robot para alinearlo al primer segmento.</a:t>
            </a:r>
            <a:endParaRPr/>
          </a:p>
        </p:txBody>
      </p:sp>
      <p:pic>
        <p:nvPicPr>
          <p:cNvPr descr="El robot realizando una trayectoria generada en tiempo real&#10;" id="84" name="Google Shape;84;p17" title="01-Interpol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5275" y="1242776"/>
            <a:ext cx="5557027" cy="3312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 title="02-Interpol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Tracking de objetos</a:t>
            </a:r>
            <a:endParaRPr/>
          </a:p>
        </p:txBody>
      </p:sp>
      <p:sp>
        <p:nvSpPr>
          <p:cNvPr id="95" name="Google Shape;95;p19"/>
          <p:cNvSpPr txBox="1"/>
          <p:nvPr/>
        </p:nvSpPr>
        <p:spPr>
          <a:xfrm>
            <a:off x="464500" y="1093850"/>
            <a:ext cx="56175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47500"/>
          </a:bodyPr>
          <a:lstStyle/>
          <a:p>
            <a:pPr indent="-282892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Code Pro"/>
              <a:buAutoNum type="arabicPeriod"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Propiedades de la imagen: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81384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97222"/>
              <a:buFont typeface="Source Code Pro"/>
              <a:buAutoNum type="alphaLcPeriod"/>
            </a:pPr>
            <a:r>
              <a:rPr b="1" lang="es" sz="1800">
                <a:solidFill>
                  <a:srgbClr val="EA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Zona roja</a:t>
            </a: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Los blobs en esa altura en Y son ignorados.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81384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97222"/>
              <a:buFont typeface="Source Code Pro"/>
              <a:buAutoNum type="alphaLcPeriod"/>
            </a:pPr>
            <a:r>
              <a:rPr b="1" lang="es" sz="1800">
                <a:solidFill>
                  <a:srgbClr val="B6D7A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Zona verde</a:t>
            </a: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Representa el área en la que blob debe estar. Si se sale y sigue detectando, añadirá una pequeña velocidad angular adicional para corregir la trayectoria, si no, girará sobre sí mismo.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81384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97222"/>
              <a:buFont typeface="Source Code Pro"/>
              <a:buAutoNum type="alphaLcPeriod"/>
            </a:pPr>
            <a:r>
              <a:rPr b="1" lang="es" sz="1800">
                <a:solidFill>
                  <a:srgbClr val="6FA8D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Zona azul</a:t>
            </a: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Si el blob está en esta zona, el robot baja la cesta. Si deja de verla y estaba en esta zona, dará marcha atrás. Si la bola se aleja, el robot volverá a subir la cesta.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82892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Code Pro"/>
              <a:buAutoNum type="alphaLcPeriod"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 sistema de coordenadas se traslada al centro de la imagen de la esquina superior izquierda.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82892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Code Pro"/>
              <a:buAutoNum type="arabicPeriod"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Control de movimiento: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81384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97222"/>
              <a:buFont typeface="Source Code Pro"/>
              <a:buAutoNum type="alphaLcPeriod"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 velocidad lineal depende de la altura en Y del blob, y la angular de la posición en X.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81384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97222"/>
              <a:buFont typeface="Source Code Pro"/>
              <a:buAutoNum type="alphaLcPeriod"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 robot girará hacia el último lado que ha visto la pelota.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82892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Code Pro"/>
              <a:buAutoNum type="alphaLcPeriod"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(NO DEPURADO) Si el robot detecta un obstáculo cuya distancia varía con el ultrasonido tras capturar la pelota, se detiene.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500" y="1093850"/>
            <a:ext cx="2496799" cy="1740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5409" y="3599073"/>
            <a:ext cx="216188" cy="20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492" y="3015185"/>
            <a:ext cx="2496809" cy="17932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9" name="Google Shape;9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6725" y="2743800"/>
            <a:ext cx="1594550" cy="115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6625" y="3148325"/>
            <a:ext cx="1594549" cy="15269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4810838">
            <a:off x="6521869" y="3033015"/>
            <a:ext cx="786741" cy="8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 title="03-Tracki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45675"/>
            <a:ext cx="8077200" cy="4552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" name="Google Shape;107;p20"/>
          <p:cNvSpPr txBox="1"/>
          <p:nvPr/>
        </p:nvSpPr>
        <p:spPr>
          <a:xfrm>
            <a:off x="1481750" y="4698625"/>
            <a:ext cx="60624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Tracking de la pelota en vivo y márgenes de imagen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 title="02-Tracki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250" y="118075"/>
            <a:ext cx="2627151" cy="4670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3" name="Google Shape;113;p21" title="01-Tracking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600" y="118100"/>
            <a:ext cx="2604450" cy="4670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4" name="Google Shape;114;p21" title="04-Tracking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93964" y="118100"/>
            <a:ext cx="2627162" cy="4670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5" name="Google Shape;115;p21"/>
          <p:cNvSpPr txBox="1"/>
          <p:nvPr/>
        </p:nvSpPr>
        <p:spPr>
          <a:xfrm>
            <a:off x="119125" y="4788600"/>
            <a:ext cx="29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Marcha atrás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3149850" y="4788600"/>
            <a:ext cx="29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Tracking y corrección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6098125" y="4788600"/>
            <a:ext cx="29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Giro al último lado visto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